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93" r:id="rId3"/>
    <p:sldId id="292" r:id="rId4"/>
    <p:sldId id="294" r:id="rId5"/>
    <p:sldId id="295" r:id="rId6"/>
    <p:sldId id="296" r:id="rId7"/>
    <p:sldId id="297" r:id="rId8"/>
    <p:sldId id="265" r:id="rId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D"/>
    <a:srgbClr val="146742"/>
    <a:srgbClr val="70319E"/>
    <a:srgbClr val="980B0F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8"/>
    <p:restoredTop sz="94634"/>
  </p:normalViewPr>
  <p:slideViewPr>
    <p:cSldViewPr snapToGrid="0" snapToObjects="1">
      <p:cViewPr varScale="1">
        <p:scale>
          <a:sx n="136" d="100"/>
          <a:sy n="136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150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94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t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tif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/>
              <a:t>MACS Instrument simulation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a-DK" dirty="0"/>
              <a:t>MACS at NIST in Washington, USA</a:t>
            </a:r>
            <a:endParaRPr dirty="0"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4" name="Group 1718">
            <a:extLst>
              <a:ext uri="{FF2B5EF4-FFF2-40B4-BE49-F238E27FC236}">
                <a16:creationId xmlns:a16="http://schemas.microsoft.com/office/drawing/2014/main" id="{E11D7A33-4F39-CA43-AE48-D4B6CEB5D895}"/>
              </a:ext>
            </a:extLst>
          </p:cNvPr>
          <p:cNvGrpSpPr/>
          <p:nvPr/>
        </p:nvGrpSpPr>
        <p:grpSpPr>
          <a:xfrm>
            <a:off x="2684866" y="1494305"/>
            <a:ext cx="8276205" cy="4368676"/>
            <a:chOff x="1010134" y="82506"/>
            <a:chExt cx="18686241" cy="9863715"/>
          </a:xfrm>
        </p:grpSpPr>
        <p:pic>
          <p:nvPicPr>
            <p:cNvPr id="5" name="instrument_overview.png">
              <a:extLst>
                <a:ext uri="{FF2B5EF4-FFF2-40B4-BE49-F238E27FC236}">
                  <a16:creationId xmlns:a16="http://schemas.microsoft.com/office/drawing/2014/main" id="{A8DC96CF-2957-5C41-9C90-5BE414A8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2380991" y="808133"/>
              <a:ext cx="14610551" cy="903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Shape 1699">
              <a:extLst>
                <a:ext uri="{FF2B5EF4-FFF2-40B4-BE49-F238E27FC236}">
                  <a16:creationId xmlns:a16="http://schemas.microsoft.com/office/drawing/2014/main" id="{ED462654-612D-4C47-92E7-FD5645E2DDF4}"/>
                </a:ext>
              </a:extLst>
            </p:cNvPr>
            <p:cNvSpPr/>
            <p:nvPr/>
          </p:nvSpPr>
          <p:spPr>
            <a:xfrm rot="17704633" flipH="1">
              <a:off x="-152678" y="1701553"/>
              <a:ext cx="4664907" cy="14268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7" name="Shape 1700">
              <a:extLst>
                <a:ext uri="{FF2B5EF4-FFF2-40B4-BE49-F238E27FC236}">
                  <a16:creationId xmlns:a16="http://schemas.microsoft.com/office/drawing/2014/main" id="{8EB5D347-7CCD-564F-8296-4506E823F84D}"/>
                </a:ext>
              </a:extLst>
            </p:cNvPr>
            <p:cNvSpPr/>
            <p:nvPr/>
          </p:nvSpPr>
          <p:spPr>
            <a:xfrm rot="16175576" flipH="1">
              <a:off x="209967" y="5998981"/>
              <a:ext cx="3697245" cy="136916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8" name="Shape 1701">
              <a:extLst>
                <a:ext uri="{FF2B5EF4-FFF2-40B4-BE49-F238E27FC236}">
                  <a16:creationId xmlns:a16="http://schemas.microsoft.com/office/drawing/2014/main" id="{39CF83C8-C201-C648-9E89-13910C36B952}"/>
                </a:ext>
              </a:extLst>
            </p:cNvPr>
            <p:cNvSpPr/>
            <p:nvPr/>
          </p:nvSpPr>
          <p:spPr>
            <a:xfrm rot="16175576" flipH="1">
              <a:off x="-833755" y="4116512"/>
              <a:ext cx="5421389" cy="14268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9" name="Shape 1702">
              <a:extLst>
                <a:ext uri="{FF2B5EF4-FFF2-40B4-BE49-F238E27FC236}">
                  <a16:creationId xmlns:a16="http://schemas.microsoft.com/office/drawing/2014/main" id="{CCE97AF3-A5D3-4A4E-AB9A-3ED227E80801}"/>
                </a:ext>
              </a:extLst>
            </p:cNvPr>
            <p:cNvSpPr/>
            <p:nvPr/>
          </p:nvSpPr>
          <p:spPr>
            <a:xfrm>
              <a:off x="14992604" y="6532325"/>
              <a:ext cx="1939936" cy="114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Kidney</a:t>
              </a:r>
            </a:p>
          </p:txBody>
        </p:sp>
        <p:sp>
          <p:nvSpPr>
            <p:cNvPr id="10" name="Shape 1703">
              <a:extLst>
                <a:ext uri="{FF2B5EF4-FFF2-40B4-BE49-F238E27FC236}">
                  <a16:creationId xmlns:a16="http://schemas.microsoft.com/office/drawing/2014/main" id="{FAE09A67-A0ED-5E47-B1C3-299AA2E4D03F}"/>
                </a:ext>
              </a:extLst>
            </p:cNvPr>
            <p:cNvSpPr/>
            <p:nvPr/>
          </p:nvSpPr>
          <p:spPr>
            <a:xfrm>
              <a:off x="13746007" y="1684727"/>
              <a:ext cx="3024228" cy="775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Beamstop</a:t>
              </a:r>
            </a:p>
          </p:txBody>
        </p:sp>
        <p:sp>
          <p:nvSpPr>
            <p:cNvPr id="11" name="Shape 1704">
              <a:extLst>
                <a:ext uri="{FF2B5EF4-FFF2-40B4-BE49-F238E27FC236}">
                  <a16:creationId xmlns:a16="http://schemas.microsoft.com/office/drawing/2014/main" id="{2200F3B4-5488-884B-BC4F-FF78972440D5}"/>
                </a:ext>
              </a:extLst>
            </p:cNvPr>
            <p:cNvSpPr/>
            <p:nvPr/>
          </p:nvSpPr>
          <p:spPr>
            <a:xfrm>
              <a:off x="10820972" y="586059"/>
              <a:ext cx="5949261" cy="913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Monochromator position</a:t>
              </a:r>
            </a:p>
          </p:txBody>
        </p:sp>
        <p:sp>
          <p:nvSpPr>
            <p:cNvPr id="12" name="Shape 1705">
              <a:extLst>
                <a:ext uri="{FF2B5EF4-FFF2-40B4-BE49-F238E27FC236}">
                  <a16:creationId xmlns:a16="http://schemas.microsoft.com/office/drawing/2014/main" id="{F9E0D2A1-6071-BE4F-8699-46DA4A2BCF97}"/>
                </a:ext>
              </a:extLst>
            </p:cNvPr>
            <p:cNvSpPr/>
            <p:nvPr/>
          </p:nvSpPr>
          <p:spPr>
            <a:xfrm>
              <a:off x="6904499" y="462341"/>
              <a:ext cx="3050978" cy="691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Moderator</a:t>
              </a:r>
            </a:p>
          </p:txBody>
        </p:sp>
        <p:sp>
          <p:nvSpPr>
            <p:cNvPr id="13" name="Shape 1706">
              <a:extLst>
                <a:ext uri="{FF2B5EF4-FFF2-40B4-BE49-F238E27FC236}">
                  <a16:creationId xmlns:a16="http://schemas.microsoft.com/office/drawing/2014/main" id="{97995166-5EC7-7E4B-8A94-FE2BA75AED18}"/>
                </a:ext>
              </a:extLst>
            </p:cNvPr>
            <p:cNvSpPr/>
            <p:nvPr/>
          </p:nvSpPr>
          <p:spPr>
            <a:xfrm>
              <a:off x="15211004" y="5124310"/>
              <a:ext cx="2760566" cy="691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 dirty="0"/>
                <a:t>Guide</a:t>
              </a:r>
            </a:p>
          </p:txBody>
        </p:sp>
        <p:sp>
          <p:nvSpPr>
            <p:cNvPr id="14" name="Shape 1707">
              <a:extLst>
                <a:ext uri="{FF2B5EF4-FFF2-40B4-BE49-F238E27FC236}">
                  <a16:creationId xmlns:a16="http://schemas.microsoft.com/office/drawing/2014/main" id="{03C34F0C-7AF2-F545-A175-82785B2EEE97}"/>
                </a:ext>
              </a:extLst>
            </p:cNvPr>
            <p:cNvSpPr/>
            <p:nvPr/>
          </p:nvSpPr>
          <p:spPr>
            <a:xfrm flipH="1" flipV="1">
              <a:off x="13407749" y="6523689"/>
              <a:ext cx="1543526" cy="55358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5" name="Shape 1708">
              <a:extLst>
                <a:ext uri="{FF2B5EF4-FFF2-40B4-BE49-F238E27FC236}">
                  <a16:creationId xmlns:a16="http://schemas.microsoft.com/office/drawing/2014/main" id="{24776D99-B80F-E74C-B83E-21572A9B9F36}"/>
                </a:ext>
              </a:extLst>
            </p:cNvPr>
            <p:cNvSpPr/>
            <p:nvPr/>
          </p:nvSpPr>
          <p:spPr>
            <a:xfrm flipH="1" flipV="1">
              <a:off x="12277449" y="4615782"/>
              <a:ext cx="2917524" cy="7722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6" name="Shape 1709">
              <a:extLst>
                <a:ext uri="{FF2B5EF4-FFF2-40B4-BE49-F238E27FC236}">
                  <a16:creationId xmlns:a16="http://schemas.microsoft.com/office/drawing/2014/main" id="{2DC56A2C-7500-6C43-AB79-01D27B70807E}"/>
                </a:ext>
              </a:extLst>
            </p:cNvPr>
            <p:cNvSpPr/>
            <p:nvPr/>
          </p:nvSpPr>
          <p:spPr>
            <a:xfrm flipH="1">
              <a:off x="13943760" y="2479484"/>
              <a:ext cx="860351" cy="128779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7" name="Shape 1710">
              <a:extLst>
                <a:ext uri="{FF2B5EF4-FFF2-40B4-BE49-F238E27FC236}">
                  <a16:creationId xmlns:a16="http://schemas.microsoft.com/office/drawing/2014/main" id="{A50D3348-1A32-3D47-A7B0-0499289E43CF}"/>
                </a:ext>
              </a:extLst>
            </p:cNvPr>
            <p:cNvSpPr/>
            <p:nvPr/>
          </p:nvSpPr>
          <p:spPr>
            <a:xfrm flipH="1">
              <a:off x="12054626" y="1584996"/>
              <a:ext cx="823900" cy="224091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8" name="Shape 1711">
              <a:extLst>
                <a:ext uri="{FF2B5EF4-FFF2-40B4-BE49-F238E27FC236}">
                  <a16:creationId xmlns:a16="http://schemas.microsoft.com/office/drawing/2014/main" id="{67F65104-23A1-684B-9ED0-BD7C3D053840}"/>
                </a:ext>
              </a:extLst>
            </p:cNvPr>
            <p:cNvSpPr/>
            <p:nvPr/>
          </p:nvSpPr>
          <p:spPr>
            <a:xfrm flipH="1">
              <a:off x="6094706" y="1166235"/>
              <a:ext cx="1632612" cy="264159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9" name="Shape 1712">
              <a:extLst>
                <a:ext uri="{FF2B5EF4-FFF2-40B4-BE49-F238E27FC236}">
                  <a16:creationId xmlns:a16="http://schemas.microsoft.com/office/drawing/2014/main" id="{D9A01B85-46A0-0649-B5DC-EF745A7B35D8}"/>
                </a:ext>
              </a:extLst>
            </p:cNvPr>
            <p:cNvSpPr/>
            <p:nvPr/>
          </p:nvSpPr>
          <p:spPr>
            <a:xfrm flipH="1" flipV="1">
              <a:off x="11934799" y="3771950"/>
              <a:ext cx="152645" cy="1953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0" name="Shape 1713">
              <a:extLst>
                <a:ext uri="{FF2B5EF4-FFF2-40B4-BE49-F238E27FC236}">
                  <a16:creationId xmlns:a16="http://schemas.microsoft.com/office/drawing/2014/main" id="{9E79EA90-5089-C64B-B206-2066A962D6BB}"/>
                </a:ext>
              </a:extLst>
            </p:cNvPr>
            <p:cNvSpPr/>
            <p:nvPr/>
          </p:nvSpPr>
          <p:spPr>
            <a:xfrm>
              <a:off x="1010134" y="451283"/>
              <a:ext cx="3050978" cy="691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Reactor</a:t>
              </a:r>
            </a:p>
          </p:txBody>
        </p:sp>
        <p:sp>
          <p:nvSpPr>
            <p:cNvPr id="21" name="Shape 1714">
              <a:extLst>
                <a:ext uri="{FF2B5EF4-FFF2-40B4-BE49-F238E27FC236}">
                  <a16:creationId xmlns:a16="http://schemas.microsoft.com/office/drawing/2014/main" id="{960426CE-1419-B543-BAB3-D3EE8840F3FB}"/>
                </a:ext>
              </a:extLst>
            </p:cNvPr>
            <p:cNvSpPr/>
            <p:nvPr/>
          </p:nvSpPr>
          <p:spPr>
            <a:xfrm>
              <a:off x="2598420" y="1231962"/>
              <a:ext cx="2679049" cy="257068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2" name="Shape 1715">
              <a:extLst>
                <a:ext uri="{FF2B5EF4-FFF2-40B4-BE49-F238E27FC236}">
                  <a16:creationId xmlns:a16="http://schemas.microsoft.com/office/drawing/2014/main" id="{ADA9AF62-C51C-1548-9C42-B9F4378399C0}"/>
                </a:ext>
              </a:extLst>
            </p:cNvPr>
            <p:cNvSpPr/>
            <p:nvPr/>
          </p:nvSpPr>
          <p:spPr>
            <a:xfrm rot="14672725" flipH="1">
              <a:off x="-329703" y="5888853"/>
              <a:ext cx="5421388" cy="26933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3" name="Shape 1716">
              <a:extLst>
                <a:ext uri="{FF2B5EF4-FFF2-40B4-BE49-F238E27FC236}">
                  <a16:creationId xmlns:a16="http://schemas.microsoft.com/office/drawing/2014/main" id="{A7E96D57-7F80-CD49-8E0E-CFFEB86764DB}"/>
                </a:ext>
              </a:extLst>
            </p:cNvPr>
            <p:cNvSpPr/>
            <p:nvPr/>
          </p:nvSpPr>
          <p:spPr>
            <a:xfrm flipH="1" flipV="1">
              <a:off x="12373708" y="5351017"/>
              <a:ext cx="2835209" cy="85117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4" name="Shape 1717">
              <a:extLst>
                <a:ext uri="{FF2B5EF4-FFF2-40B4-BE49-F238E27FC236}">
                  <a16:creationId xmlns:a16="http://schemas.microsoft.com/office/drawing/2014/main" id="{4C05773F-C595-4340-970D-714064F7A08F}"/>
                </a:ext>
              </a:extLst>
            </p:cNvPr>
            <p:cNvSpPr/>
            <p:nvPr/>
          </p:nvSpPr>
          <p:spPr>
            <a:xfrm>
              <a:off x="15224949" y="5648527"/>
              <a:ext cx="4471426" cy="114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Sample environment</a:t>
              </a:r>
            </a:p>
          </p:txBody>
        </p:sp>
      </p:grpSp>
      <p:sp>
        <p:nvSpPr>
          <p:cNvPr id="25" name="Shape 1719">
            <a:extLst>
              <a:ext uri="{FF2B5EF4-FFF2-40B4-BE49-F238E27FC236}">
                <a16:creationId xmlns:a16="http://schemas.microsoft.com/office/drawing/2014/main" id="{078C0503-B9E4-6C44-A7FF-6F2582E9D700}"/>
              </a:ext>
            </a:extLst>
          </p:cNvPr>
          <p:cNvSpPr/>
          <p:nvPr/>
        </p:nvSpPr>
        <p:spPr>
          <a:xfrm>
            <a:off x="8921669" y="5861803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 dirty="0"/>
              <a:t>Image from NIST webpage</a:t>
            </a:r>
          </a:p>
        </p:txBody>
      </p:sp>
    </p:spTree>
    <p:extLst>
      <p:ext uri="{BB962C8B-B14F-4D97-AF65-F5344CB8AC3E}">
        <p14:creationId xmlns:p14="http://schemas.microsoft.com/office/powerpoint/2010/main" val="24697192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MACS</a:t>
            </a:r>
            <a:endParaRPr dirty="0"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4" name="monochromator.png">
            <a:extLst>
              <a:ext uri="{FF2B5EF4-FFF2-40B4-BE49-F238E27FC236}">
                <a16:creationId xmlns:a16="http://schemas.microsoft.com/office/drawing/2014/main" id="{1C3930BB-CD32-4445-8112-0CD02C8F2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9197" y="1609447"/>
            <a:ext cx="3400994" cy="4409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onochromator_spin_final.mov">
            <a:extLst>
              <a:ext uri="{FF2B5EF4-FFF2-40B4-BE49-F238E27FC236}">
                <a16:creationId xmlns:a16="http://schemas.microsoft.com/office/drawing/2014/main" id="{45610E79-083B-204A-9A43-BE6A01090A4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029972" y="1609447"/>
            <a:ext cx="4409526" cy="44095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725">
            <a:extLst>
              <a:ext uri="{FF2B5EF4-FFF2-40B4-BE49-F238E27FC236}">
                <a16:creationId xmlns:a16="http://schemas.microsoft.com/office/drawing/2014/main" id="{E9322DBF-1714-5C41-A70B-C3A8A16B9276}"/>
              </a:ext>
            </a:extLst>
          </p:cNvPr>
          <p:cNvSpPr/>
          <p:nvPr/>
        </p:nvSpPr>
        <p:spPr>
          <a:xfrm>
            <a:off x="3564266" y="5739275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417"/>
              <a:t>Image from NIST webpage</a:t>
            </a:r>
          </a:p>
        </p:txBody>
      </p:sp>
    </p:spTree>
    <p:extLst>
      <p:ext uri="{BB962C8B-B14F-4D97-AF65-F5344CB8AC3E}">
        <p14:creationId xmlns:p14="http://schemas.microsoft.com/office/powerpoint/2010/main" val="4280365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sample_kidney_final1.mov">
            <a:extLst>
              <a:ext uri="{FF2B5EF4-FFF2-40B4-BE49-F238E27FC236}">
                <a16:creationId xmlns:a16="http://schemas.microsoft.com/office/drawing/2014/main" id="{1068A0E0-F225-694D-BDB0-D5A79BDD6AD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96235" y="78606"/>
            <a:ext cx="6431537" cy="6431537"/>
          </a:xfrm>
          <a:prstGeom prst="rect">
            <a:avLst/>
          </a:prstGeom>
          <a:ln w="25400">
            <a:solidFill>
              <a:srgbClr val="9A9A9A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77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MACS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CAD model of instrument </a:t>
            </a:r>
            <a:r>
              <a:rPr lang="da-DK" dirty="0" err="1"/>
              <a:t>backend</a:t>
            </a:r>
            <a:endParaRPr lang="da-DK" dirty="0"/>
          </a:p>
          <a:p>
            <a:r>
              <a:rPr lang="da-DK" dirty="0" err="1"/>
              <a:t>McStas</a:t>
            </a:r>
            <a:r>
              <a:rPr lang="da-DK" dirty="0"/>
              <a:t> model of instrument </a:t>
            </a:r>
            <a:r>
              <a:rPr lang="da-DK" dirty="0" err="1"/>
              <a:t>backend</a:t>
            </a:r>
            <a:endParaRPr lang="da-DK" dirty="0"/>
          </a:p>
          <a:p>
            <a:r>
              <a:rPr lang="da-DK" dirty="0"/>
              <a:t>More </a:t>
            </a:r>
            <a:r>
              <a:rPr lang="da-DK" dirty="0" err="1"/>
              <a:t>than</a:t>
            </a:r>
            <a:r>
              <a:rPr lang="da-DK" dirty="0"/>
              <a:t> 600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2 Union master components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entire_kidney.png">
            <a:extLst>
              <a:ext uri="{FF2B5EF4-FFF2-40B4-BE49-F238E27FC236}">
                <a16:creationId xmlns:a16="http://schemas.microsoft.com/office/drawing/2014/main" id="{C5BED528-1764-3544-84B9-1F75DC87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501"/>
            <a:extLst/>
          </a:blip>
          <a:stretch>
            <a:fillRect/>
          </a:stretch>
        </p:blipFill>
        <p:spPr>
          <a:xfrm rot="10887439">
            <a:off x="5742026" y="2945153"/>
            <a:ext cx="5954371" cy="2955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entire_kidney.png">
            <a:extLst>
              <a:ext uri="{FF2B5EF4-FFF2-40B4-BE49-F238E27FC236}">
                <a16:creationId xmlns:a16="http://schemas.microsoft.com/office/drawing/2014/main" id="{8400F3F1-BB41-ED48-9501-9F4AF54E7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87439">
            <a:off x="5743892" y="2945619"/>
            <a:ext cx="5954371" cy="2955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full_kidney_fixed_transparent.tiff">
            <a:extLst>
              <a:ext uri="{FF2B5EF4-FFF2-40B4-BE49-F238E27FC236}">
                <a16:creationId xmlns:a16="http://schemas.microsoft.com/office/drawing/2014/main" id="{B2C9EFD4-5EED-9440-BBE3-B979C1838293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 rot="5258983">
            <a:off x="7053481" y="1023689"/>
            <a:ext cx="3532099" cy="6119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2887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7" dur="indefinite" fill="hold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967113"/>
            <a:ext cx="2897092" cy="4286086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Elastic</a:t>
            </a:r>
            <a:r>
              <a:rPr lang="da-DK" dirty="0"/>
              <a:t> </a:t>
            </a:r>
            <a:r>
              <a:rPr lang="da-DK" dirty="0" err="1"/>
              <a:t>incoherent</a:t>
            </a:r>
            <a:r>
              <a:rPr lang="da-DK" dirty="0"/>
              <a:t> air </a:t>
            </a:r>
            <a:r>
              <a:rPr lang="da-DK" dirty="0" err="1"/>
              <a:t>sacttering</a:t>
            </a:r>
            <a:endParaRPr lang="da-DK" dirty="0"/>
          </a:p>
          <a:p>
            <a:r>
              <a:rPr lang="da-DK" dirty="0" err="1"/>
              <a:t>Monochromator</a:t>
            </a:r>
            <a:r>
              <a:rPr lang="da-DK" dirty="0"/>
              <a:t> 5 </a:t>
            </a:r>
            <a:r>
              <a:rPr lang="da-DK" dirty="0" err="1"/>
              <a:t>meV</a:t>
            </a:r>
            <a:endParaRPr lang="da-DK" dirty="0"/>
          </a:p>
          <a:p>
            <a:r>
              <a:rPr lang="da-DK" dirty="0"/>
              <a:t>Analyzer 5 </a:t>
            </a:r>
            <a:r>
              <a:rPr lang="da-DK" dirty="0" err="1"/>
              <a:t>meV</a:t>
            </a:r>
            <a:endParaRPr lang="da-DK" dirty="0"/>
          </a:p>
          <a:p>
            <a:r>
              <a:rPr lang="da-DK" dirty="0" err="1"/>
              <a:t>Instant</a:t>
            </a:r>
            <a:r>
              <a:rPr lang="da-DK" dirty="0"/>
              <a:t> pulse from source</a:t>
            </a:r>
          </a:p>
        </p:txBody>
      </p:sp>
      <p:pic>
        <p:nvPicPr>
          <p:cNvPr id="8" name="air_scat_1_single_converted.mov">
            <a:extLst>
              <a:ext uri="{FF2B5EF4-FFF2-40B4-BE49-F238E27FC236}">
                <a16:creationId xmlns:a16="http://schemas.microsoft.com/office/drawing/2014/main" id="{0F8297B1-4D1D-0643-ACBD-5536F587249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754461" y="426126"/>
            <a:ext cx="7424839" cy="607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entire_kidney.png">
            <a:extLst>
              <a:ext uri="{FF2B5EF4-FFF2-40B4-BE49-F238E27FC236}">
                <a16:creationId xmlns:a16="http://schemas.microsoft.com/office/drawing/2014/main" id="{A3A3E71E-752F-124D-8567-F35766AC5C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3445"/>
            <a:extLst/>
          </a:blip>
          <a:srcRect l="6015" r="10289"/>
          <a:stretch>
            <a:fillRect/>
          </a:stretch>
        </p:blipFill>
        <p:spPr>
          <a:xfrm rot="3100395">
            <a:off x="5154942" y="1152501"/>
            <a:ext cx="6943824" cy="4118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099"/>
                </a:moveTo>
                <a:lnTo>
                  <a:pt x="5627" y="21600"/>
                </a:lnTo>
                <a:lnTo>
                  <a:pt x="16140" y="21600"/>
                </a:lnTo>
                <a:lnTo>
                  <a:pt x="21600" y="9953"/>
                </a:lnTo>
                <a:lnTo>
                  <a:pt x="14133" y="0"/>
                </a:lnTo>
                <a:lnTo>
                  <a:pt x="6610" y="0"/>
                </a:lnTo>
                <a:lnTo>
                  <a:pt x="0" y="1409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full_kidney_fixed_transparent_removed.tiff">
            <a:extLst>
              <a:ext uri="{FF2B5EF4-FFF2-40B4-BE49-F238E27FC236}">
                <a16:creationId xmlns:a16="http://schemas.microsoft.com/office/drawing/2014/main" id="{44CC40DB-EFA5-EF4D-A548-3D4425B81DDD}"/>
              </a:ext>
            </a:extLst>
          </p:cNvPr>
          <p:cNvPicPr>
            <a:picLocks/>
          </p:cNvPicPr>
          <p:nvPr/>
        </p:nvPicPr>
        <p:blipFill>
          <a:blip r:embed="rId7">
            <a:alphaModFix amt="62172"/>
            <a:extLst/>
          </a:blip>
          <a:srcRect t="8540" b="9581"/>
          <a:stretch>
            <a:fillRect/>
          </a:stretch>
        </p:blipFill>
        <p:spPr>
          <a:xfrm rot="19074684">
            <a:off x="5821534" y="40146"/>
            <a:ext cx="4896269" cy="6961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589"/>
                </a:moveTo>
                <a:lnTo>
                  <a:pt x="0" y="13591"/>
                </a:lnTo>
                <a:lnTo>
                  <a:pt x="12607" y="21600"/>
                </a:lnTo>
                <a:lnTo>
                  <a:pt x="21599" y="14597"/>
                </a:lnTo>
                <a:lnTo>
                  <a:pt x="21600" y="6715"/>
                </a:lnTo>
                <a:lnTo>
                  <a:pt x="11029" y="0"/>
                </a:lnTo>
                <a:lnTo>
                  <a:pt x="0" y="858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" name="Shape 1741">
            <a:extLst>
              <a:ext uri="{FF2B5EF4-FFF2-40B4-BE49-F238E27FC236}">
                <a16:creationId xmlns:a16="http://schemas.microsoft.com/office/drawing/2014/main" id="{64198F00-3820-9641-A45A-CFC3B96CE04D}"/>
              </a:ext>
            </a:extLst>
          </p:cNvPr>
          <p:cNvSpPr/>
          <p:nvPr/>
        </p:nvSpPr>
        <p:spPr>
          <a:xfrm>
            <a:off x="6062817" y="4730806"/>
            <a:ext cx="252854" cy="15210"/>
          </a:xfrm>
          <a:prstGeom prst="line">
            <a:avLst/>
          </a:prstGeom>
          <a:ln w="25400">
            <a:solidFill>
              <a:srgbClr val="000000">
                <a:alpha val="51537"/>
              </a:srgb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12" name="Shape 1742">
            <a:extLst>
              <a:ext uri="{FF2B5EF4-FFF2-40B4-BE49-F238E27FC236}">
                <a16:creationId xmlns:a16="http://schemas.microsoft.com/office/drawing/2014/main" id="{D81C4BB5-EEBA-CC42-A190-713B4E8BAFDC}"/>
              </a:ext>
            </a:extLst>
          </p:cNvPr>
          <p:cNvSpPr/>
          <p:nvPr/>
        </p:nvSpPr>
        <p:spPr>
          <a:xfrm>
            <a:off x="6060850" y="4810432"/>
            <a:ext cx="256787" cy="0"/>
          </a:xfrm>
          <a:prstGeom prst="line">
            <a:avLst/>
          </a:prstGeom>
          <a:ln w="25400">
            <a:solidFill>
              <a:srgbClr val="000000">
                <a:alpha val="51537"/>
              </a:srgb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3A2FEDE-2D7F-C04A-8305-BC6A4C90D15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32597E8E-98F7-B34B-926F-4F4AC69CF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436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92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MACS </a:t>
            </a:r>
            <a:r>
              <a:rPr lang="da-DK" dirty="0" err="1"/>
              <a:t>Results</a:t>
            </a:r>
            <a:endParaRPr dirty="0"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grpSp>
        <p:nvGrpSpPr>
          <p:cNvPr id="4" name="Group 1766">
            <a:extLst>
              <a:ext uri="{FF2B5EF4-FFF2-40B4-BE49-F238E27FC236}">
                <a16:creationId xmlns:a16="http://schemas.microsoft.com/office/drawing/2014/main" id="{5CB3EE59-1A3A-2E45-8EE6-530AC4E4351E}"/>
              </a:ext>
            </a:extLst>
          </p:cNvPr>
          <p:cNvGrpSpPr/>
          <p:nvPr/>
        </p:nvGrpSpPr>
        <p:grpSpPr>
          <a:xfrm>
            <a:off x="1697952" y="1683983"/>
            <a:ext cx="9935499" cy="4242816"/>
            <a:chOff x="573106" y="167"/>
            <a:chExt cx="22432640" cy="9579543"/>
          </a:xfrm>
        </p:grpSpPr>
        <p:pic>
          <p:nvPicPr>
            <p:cNvPr id="5" name="NaCaNi2F7_measured_hkl.png">
              <a:extLst>
                <a:ext uri="{FF2B5EF4-FFF2-40B4-BE49-F238E27FC236}">
                  <a16:creationId xmlns:a16="http://schemas.microsoft.com/office/drawing/2014/main" id="{4C54086D-FF00-9242-9B18-9125291A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 l="4786"/>
            <a:stretch>
              <a:fillRect/>
            </a:stretch>
          </p:blipFill>
          <p:spPr>
            <a:xfrm>
              <a:off x="573106" y="2922"/>
              <a:ext cx="11400595" cy="9576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NaCaNi2F7_simulated_hkl.png">
              <a:extLst>
                <a:ext uri="{FF2B5EF4-FFF2-40B4-BE49-F238E27FC236}">
                  <a16:creationId xmlns:a16="http://schemas.microsoft.com/office/drawing/2014/main" id="{2F10F5E4-9236-7D4B-B614-43F3C17B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32045" y="167"/>
              <a:ext cx="11973702" cy="9579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977102-BD4C-2A40-982F-23DDBB269469}"/>
              </a:ext>
            </a:extLst>
          </p:cNvPr>
          <p:cNvSpPr txBox="1"/>
          <p:nvPr/>
        </p:nvSpPr>
        <p:spPr>
          <a:xfrm>
            <a:off x="2574409" y="1513755"/>
            <a:ext cx="3296451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Measurement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64FD2-923C-6544-8E4D-8381781C090C}"/>
              </a:ext>
            </a:extLst>
          </p:cNvPr>
          <p:cNvSpPr txBox="1"/>
          <p:nvPr/>
        </p:nvSpPr>
        <p:spPr>
          <a:xfrm>
            <a:off x="7480686" y="1513755"/>
            <a:ext cx="3296451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0523930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200" dirty="0"/>
              <a:t>Union components </a:t>
            </a:r>
            <a:r>
              <a:rPr lang="da-DK" sz="2200" dirty="0" err="1"/>
              <a:t>can</a:t>
            </a:r>
            <a:r>
              <a:rPr lang="da-DK" sz="2200" dirty="0"/>
              <a:t> </a:t>
            </a:r>
            <a:r>
              <a:rPr lang="da-DK" sz="2200" dirty="0" err="1"/>
              <a:t>be</a:t>
            </a:r>
            <a:r>
              <a:rPr lang="da-DK" sz="2200" dirty="0"/>
              <a:t> </a:t>
            </a:r>
            <a:r>
              <a:rPr lang="da-DK" sz="2200" dirty="0" err="1"/>
              <a:t>used</a:t>
            </a:r>
            <a:r>
              <a:rPr lang="da-DK" sz="2200" dirty="0"/>
              <a:t> in </a:t>
            </a:r>
            <a:r>
              <a:rPr lang="da-DK" sz="2200" dirty="0" err="1"/>
              <a:t>practice</a:t>
            </a:r>
            <a:r>
              <a:rPr lang="da-DK" sz="2200" dirty="0"/>
              <a:t> for </a:t>
            </a:r>
            <a:r>
              <a:rPr lang="da-DK" sz="2200" dirty="0" err="1"/>
              <a:t>complex</a:t>
            </a:r>
            <a:r>
              <a:rPr lang="da-DK" sz="2200" dirty="0"/>
              <a:t> instruments</a:t>
            </a:r>
          </a:p>
          <a:p>
            <a:r>
              <a:rPr lang="da-DK" sz="2200" dirty="0"/>
              <a:t>Still </a:t>
            </a:r>
            <a:r>
              <a:rPr lang="da-DK" sz="2200" dirty="0" err="1"/>
              <a:t>difficult</a:t>
            </a:r>
            <a:r>
              <a:rPr lang="da-DK" sz="2200" dirty="0"/>
              <a:t> to </a:t>
            </a:r>
            <a:r>
              <a:rPr lang="da-DK" sz="2200" dirty="0" err="1"/>
              <a:t>get</a:t>
            </a:r>
            <a:r>
              <a:rPr lang="da-DK" sz="2200" dirty="0"/>
              <a:t> all </a:t>
            </a:r>
            <a:r>
              <a:rPr lang="da-DK" sz="2200" dirty="0" err="1"/>
              <a:t>background</a:t>
            </a:r>
            <a:r>
              <a:rPr lang="da-DK" sz="2200" dirty="0"/>
              <a:t> </a:t>
            </a:r>
            <a:r>
              <a:rPr lang="da-DK" sz="2200" dirty="0" err="1"/>
              <a:t>simulated</a:t>
            </a:r>
            <a:r>
              <a:rPr lang="da-DK" sz="2200" dirty="0"/>
              <a:t> </a:t>
            </a:r>
            <a:r>
              <a:rPr lang="da-DK" sz="2200" dirty="0" err="1"/>
              <a:t>correctly</a:t>
            </a:r>
            <a:endParaRPr lang="da-DK" sz="2200" dirty="0"/>
          </a:p>
          <a:p>
            <a:r>
              <a:rPr lang="da-DK" sz="2200" dirty="0"/>
              <a:t>Can </a:t>
            </a:r>
            <a:r>
              <a:rPr lang="da-DK" sz="2200" dirty="0" err="1"/>
              <a:t>learn</a:t>
            </a:r>
            <a:r>
              <a:rPr lang="da-DK" sz="2200" dirty="0"/>
              <a:t> a </a:t>
            </a:r>
            <a:r>
              <a:rPr lang="da-DK" sz="2200" dirty="0" err="1"/>
              <a:t>lot</a:t>
            </a:r>
            <a:r>
              <a:rPr lang="da-DK" sz="2200" dirty="0"/>
              <a:t> </a:t>
            </a:r>
            <a:r>
              <a:rPr lang="da-DK" sz="2200" dirty="0" err="1"/>
              <a:t>about</a:t>
            </a:r>
            <a:r>
              <a:rPr lang="da-DK" sz="2200" dirty="0"/>
              <a:t> the instrument from the simulation</a:t>
            </a:r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082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9848</TotalTime>
  <Words>108</Words>
  <Application>Microsoft Macintosh PowerPoint</Application>
  <PresentationFormat>Custom</PresentationFormat>
  <Paragraphs>38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Helvetica Light</vt:lpstr>
      <vt:lpstr>Times New Roman</vt:lpstr>
      <vt:lpstr>Verdana</vt:lpstr>
      <vt:lpstr>Blank</vt:lpstr>
      <vt:lpstr>MACS Instrument simulation</vt:lpstr>
      <vt:lpstr>MACS at NIST in Washington, USA</vt:lpstr>
      <vt:lpstr>MACS</vt:lpstr>
      <vt:lpstr>PowerPoint Presentation</vt:lpstr>
      <vt:lpstr>MACS</vt:lpstr>
      <vt:lpstr>MACS</vt:lpstr>
      <vt:lpstr>MACS Results</vt:lpstr>
      <vt:lpstr>Conclusion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54</cp:revision>
  <dcterms:modified xsi:type="dcterms:W3CDTF">2019-03-27T00:53:36Z</dcterms:modified>
</cp:coreProperties>
</file>